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4.bin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irst\Desktop\&#1051;&#1080;&#1089;&#1090;%20Microsoft%20Excel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 formatCode="0.0">
                  <c:v>2.2000000000000002</c:v>
                </c:pt>
                <c:pt idx="1">
                  <c:v>2</c:v>
                </c:pt>
                <c:pt idx="2">
                  <c:v>2</c:v>
                </c:pt>
                <c:pt idx="3">
                  <c:v>2.2000000000000002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2.2000000000000002</c:v>
                </c:pt>
                <c:pt idx="10">
                  <c:v>3</c:v>
                </c:pt>
                <c:pt idx="11">
                  <c:v>3</c:v>
                </c:pt>
                <c:pt idx="12">
                  <c:v>2.8</c:v>
                </c:pt>
                <c:pt idx="13" formatCode="0.0">
                  <c:v>2.8</c:v>
                </c:pt>
                <c:pt idx="14">
                  <c:v>3</c:v>
                </c:pt>
                <c:pt idx="15">
                  <c:v>2.2999999999999998</c:v>
                </c:pt>
                <c:pt idx="16">
                  <c:v>2.2000000000000002</c:v>
                </c:pt>
                <c:pt idx="17" formatCode="0.0">
                  <c:v>2.8</c:v>
                </c:pt>
                <c:pt idx="1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4.2</c:v>
                </c:pt>
                <c:pt idx="1">
                  <c:v>3.5</c:v>
                </c:pt>
                <c:pt idx="2">
                  <c:v>4</c:v>
                </c:pt>
                <c:pt idx="3">
                  <c:v>4</c:v>
                </c:pt>
                <c:pt idx="4">
                  <c:v>4.7</c:v>
                </c:pt>
                <c:pt idx="5">
                  <c:v>4.7</c:v>
                </c:pt>
                <c:pt idx="6" formatCode="0.0">
                  <c:v>4.5</c:v>
                </c:pt>
                <c:pt idx="7">
                  <c:v>4.5</c:v>
                </c:pt>
                <c:pt idx="8">
                  <c:v>4.2</c:v>
                </c:pt>
                <c:pt idx="9">
                  <c:v>4</c:v>
                </c:pt>
                <c:pt idx="10">
                  <c:v>4.7</c:v>
                </c:pt>
                <c:pt idx="11">
                  <c:v>4.5</c:v>
                </c:pt>
                <c:pt idx="12">
                  <c:v>4</c:v>
                </c:pt>
                <c:pt idx="13">
                  <c:v>4.2</c:v>
                </c:pt>
                <c:pt idx="14">
                  <c:v>4.7</c:v>
                </c:pt>
                <c:pt idx="15">
                  <c:v>3.8</c:v>
                </c:pt>
                <c:pt idx="16">
                  <c:v>3.2</c:v>
                </c:pt>
                <c:pt idx="17">
                  <c:v>4</c:v>
                </c:pt>
                <c:pt idx="18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752192"/>
        <c:axId val="141753728"/>
      </c:barChart>
      <c:catAx>
        <c:axId val="141752192"/>
        <c:scaling>
          <c:orientation val="minMax"/>
        </c:scaling>
        <c:delete val="0"/>
        <c:axPos val="b"/>
        <c:majorTickMark val="out"/>
        <c:minorTickMark val="none"/>
        <c:tickLblPos val="nextTo"/>
        <c:crossAx val="141753728"/>
        <c:crosses val="autoZero"/>
        <c:auto val="1"/>
        <c:lblAlgn val="ctr"/>
        <c:lblOffset val="100"/>
        <c:noMultiLvlLbl val="0"/>
      </c:catAx>
      <c:valAx>
        <c:axId val="14175372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41752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3.4</c:v>
                </c:pt>
                <c:pt idx="1">
                  <c:v>3</c:v>
                </c:pt>
                <c:pt idx="2">
                  <c:v>2.2999999999999998</c:v>
                </c:pt>
                <c:pt idx="3">
                  <c:v>3.7</c:v>
                </c:pt>
                <c:pt idx="4">
                  <c:v>4.4000000000000004</c:v>
                </c:pt>
                <c:pt idx="5">
                  <c:v>3.9</c:v>
                </c:pt>
                <c:pt idx="6">
                  <c:v>3.7</c:v>
                </c:pt>
                <c:pt idx="7">
                  <c:v>4</c:v>
                </c:pt>
                <c:pt idx="8">
                  <c:v>4</c:v>
                </c:pt>
                <c:pt idx="9">
                  <c:v>3.8</c:v>
                </c:pt>
                <c:pt idx="10">
                  <c:v>3.7</c:v>
                </c:pt>
                <c:pt idx="11">
                  <c:v>3.5</c:v>
                </c:pt>
                <c:pt idx="12">
                  <c:v>2.9</c:v>
                </c:pt>
                <c:pt idx="13">
                  <c:v>3.5</c:v>
                </c:pt>
                <c:pt idx="14">
                  <c:v>4.3</c:v>
                </c:pt>
                <c:pt idx="15">
                  <c:v>2.8</c:v>
                </c:pt>
                <c:pt idx="16">
                  <c:v>2.4</c:v>
                </c:pt>
                <c:pt idx="17">
                  <c:v>3.2</c:v>
                </c:pt>
                <c:pt idx="18">
                  <c:v>2.9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4.4000000000000004</c:v>
                </c:pt>
                <c:pt idx="1">
                  <c:v>3.8</c:v>
                </c:pt>
                <c:pt idx="2">
                  <c:v>3.5</c:v>
                </c:pt>
                <c:pt idx="3">
                  <c:v>4.5</c:v>
                </c:pt>
                <c:pt idx="4">
                  <c:v>5</c:v>
                </c:pt>
                <c:pt idx="5">
                  <c:v>4.9000000000000004</c:v>
                </c:pt>
                <c:pt idx="6">
                  <c:v>4.7</c:v>
                </c:pt>
                <c:pt idx="7">
                  <c:v>4.8</c:v>
                </c:pt>
                <c:pt idx="8">
                  <c:v>4.8</c:v>
                </c:pt>
                <c:pt idx="9">
                  <c:v>4.4000000000000004</c:v>
                </c:pt>
                <c:pt idx="10">
                  <c:v>4.5</c:v>
                </c:pt>
                <c:pt idx="11">
                  <c:v>4.4000000000000004</c:v>
                </c:pt>
                <c:pt idx="12">
                  <c:v>3.8</c:v>
                </c:pt>
                <c:pt idx="13">
                  <c:v>4</c:v>
                </c:pt>
                <c:pt idx="14">
                  <c:v>4.7</c:v>
                </c:pt>
                <c:pt idx="15">
                  <c:v>3.5</c:v>
                </c:pt>
                <c:pt idx="16">
                  <c:v>3.2</c:v>
                </c:pt>
                <c:pt idx="17">
                  <c:v>3.5</c:v>
                </c:pt>
                <c:pt idx="18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287168"/>
        <c:axId val="31288704"/>
      </c:barChart>
      <c:catAx>
        <c:axId val="31287168"/>
        <c:scaling>
          <c:orientation val="minMax"/>
        </c:scaling>
        <c:delete val="0"/>
        <c:axPos val="b"/>
        <c:majorTickMark val="out"/>
        <c:minorTickMark val="none"/>
        <c:tickLblPos val="nextTo"/>
        <c:crossAx val="31288704"/>
        <c:crosses val="autoZero"/>
        <c:auto val="1"/>
        <c:lblAlgn val="ctr"/>
        <c:lblOffset val="100"/>
        <c:noMultiLvlLbl val="0"/>
      </c:catAx>
      <c:valAx>
        <c:axId val="31288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287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 formatCode="0.0">
                  <c:v>2.2000000000000002</c:v>
                </c:pt>
                <c:pt idx="1">
                  <c:v>2</c:v>
                </c:pt>
                <c:pt idx="2">
                  <c:v>2</c:v>
                </c:pt>
                <c:pt idx="3">
                  <c:v>2.2000000000000002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2.2000000000000002</c:v>
                </c:pt>
                <c:pt idx="10">
                  <c:v>3</c:v>
                </c:pt>
                <c:pt idx="11">
                  <c:v>3</c:v>
                </c:pt>
                <c:pt idx="12">
                  <c:v>2.8</c:v>
                </c:pt>
                <c:pt idx="13" formatCode="0.0">
                  <c:v>2.8</c:v>
                </c:pt>
                <c:pt idx="14">
                  <c:v>3</c:v>
                </c:pt>
                <c:pt idx="15">
                  <c:v>2.2999999999999998</c:v>
                </c:pt>
                <c:pt idx="16">
                  <c:v>2.2000000000000002</c:v>
                </c:pt>
                <c:pt idx="17" formatCode="0.0">
                  <c:v>2.8</c:v>
                </c:pt>
                <c:pt idx="18">
                  <c:v>3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4.2</c:v>
                </c:pt>
                <c:pt idx="1">
                  <c:v>3.5</c:v>
                </c:pt>
                <c:pt idx="2">
                  <c:v>4</c:v>
                </c:pt>
                <c:pt idx="3">
                  <c:v>4</c:v>
                </c:pt>
                <c:pt idx="4">
                  <c:v>4.7</c:v>
                </c:pt>
                <c:pt idx="5">
                  <c:v>4.7</c:v>
                </c:pt>
                <c:pt idx="6" formatCode="0.0">
                  <c:v>4.5</c:v>
                </c:pt>
                <c:pt idx="7">
                  <c:v>4.5</c:v>
                </c:pt>
                <c:pt idx="8">
                  <c:v>4.2</c:v>
                </c:pt>
                <c:pt idx="9">
                  <c:v>4</c:v>
                </c:pt>
                <c:pt idx="10">
                  <c:v>4.7</c:v>
                </c:pt>
                <c:pt idx="11">
                  <c:v>4.5</c:v>
                </c:pt>
                <c:pt idx="12">
                  <c:v>4</c:v>
                </c:pt>
                <c:pt idx="13">
                  <c:v>4.2</c:v>
                </c:pt>
                <c:pt idx="14">
                  <c:v>4.7</c:v>
                </c:pt>
                <c:pt idx="15">
                  <c:v>3.8</c:v>
                </c:pt>
                <c:pt idx="16">
                  <c:v>3.2</c:v>
                </c:pt>
                <c:pt idx="17">
                  <c:v>4</c:v>
                </c:pt>
                <c:pt idx="18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283456"/>
        <c:axId val="137284992"/>
      </c:barChart>
      <c:catAx>
        <c:axId val="137283456"/>
        <c:scaling>
          <c:orientation val="minMax"/>
        </c:scaling>
        <c:delete val="0"/>
        <c:axPos val="b"/>
        <c:majorTickMark val="out"/>
        <c:minorTickMark val="none"/>
        <c:tickLblPos val="nextTo"/>
        <c:crossAx val="137284992"/>
        <c:crosses val="autoZero"/>
        <c:auto val="1"/>
        <c:lblAlgn val="ctr"/>
        <c:lblOffset val="100"/>
        <c:noMultiLvlLbl val="0"/>
      </c:catAx>
      <c:valAx>
        <c:axId val="13728499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372834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 formatCode="0.0">
                  <c:v>2.2000000000000002</c:v>
                </c:pt>
                <c:pt idx="1">
                  <c:v>2</c:v>
                </c:pt>
                <c:pt idx="2">
                  <c:v>2</c:v>
                </c:pt>
                <c:pt idx="3">
                  <c:v>2.2000000000000002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2.2000000000000002</c:v>
                </c:pt>
                <c:pt idx="10">
                  <c:v>3</c:v>
                </c:pt>
                <c:pt idx="11">
                  <c:v>3</c:v>
                </c:pt>
                <c:pt idx="12">
                  <c:v>2.8</c:v>
                </c:pt>
                <c:pt idx="13" formatCode="0.0">
                  <c:v>2.8</c:v>
                </c:pt>
                <c:pt idx="14">
                  <c:v>3</c:v>
                </c:pt>
                <c:pt idx="15">
                  <c:v>2.2999999999999998</c:v>
                </c:pt>
                <c:pt idx="16">
                  <c:v>2.2000000000000002</c:v>
                </c:pt>
                <c:pt idx="17" formatCode="0.0">
                  <c:v>2.8</c:v>
                </c:pt>
                <c:pt idx="1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4.2</c:v>
                </c:pt>
                <c:pt idx="1">
                  <c:v>3.5</c:v>
                </c:pt>
                <c:pt idx="2">
                  <c:v>4</c:v>
                </c:pt>
                <c:pt idx="3">
                  <c:v>4</c:v>
                </c:pt>
                <c:pt idx="4">
                  <c:v>4.7</c:v>
                </c:pt>
                <c:pt idx="5">
                  <c:v>4.7</c:v>
                </c:pt>
                <c:pt idx="6" formatCode="0.0">
                  <c:v>4.5</c:v>
                </c:pt>
                <c:pt idx="7">
                  <c:v>4.5</c:v>
                </c:pt>
                <c:pt idx="8">
                  <c:v>4.2</c:v>
                </c:pt>
                <c:pt idx="9">
                  <c:v>4</c:v>
                </c:pt>
                <c:pt idx="10">
                  <c:v>4.7</c:v>
                </c:pt>
                <c:pt idx="11">
                  <c:v>4.5</c:v>
                </c:pt>
                <c:pt idx="12">
                  <c:v>4</c:v>
                </c:pt>
                <c:pt idx="13">
                  <c:v>4.2</c:v>
                </c:pt>
                <c:pt idx="14">
                  <c:v>4.7</c:v>
                </c:pt>
                <c:pt idx="15">
                  <c:v>3.8</c:v>
                </c:pt>
                <c:pt idx="16">
                  <c:v>3.2</c:v>
                </c:pt>
                <c:pt idx="17">
                  <c:v>4</c:v>
                </c:pt>
                <c:pt idx="18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024320"/>
        <c:axId val="168026112"/>
      </c:barChart>
      <c:catAx>
        <c:axId val="168024320"/>
        <c:scaling>
          <c:orientation val="minMax"/>
        </c:scaling>
        <c:delete val="0"/>
        <c:axPos val="b"/>
        <c:majorTickMark val="out"/>
        <c:minorTickMark val="none"/>
        <c:tickLblPos val="nextTo"/>
        <c:crossAx val="168026112"/>
        <c:crosses val="autoZero"/>
        <c:auto val="1"/>
        <c:lblAlgn val="ctr"/>
        <c:lblOffset val="100"/>
        <c:noMultiLvlLbl val="0"/>
      </c:catAx>
      <c:valAx>
        <c:axId val="16802611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680243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 formatCode="0.0">
                  <c:v>2.2000000000000002</c:v>
                </c:pt>
                <c:pt idx="1">
                  <c:v>2</c:v>
                </c:pt>
                <c:pt idx="2">
                  <c:v>2</c:v>
                </c:pt>
                <c:pt idx="3">
                  <c:v>2.2000000000000002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2.2000000000000002</c:v>
                </c:pt>
                <c:pt idx="10">
                  <c:v>3</c:v>
                </c:pt>
                <c:pt idx="11">
                  <c:v>3</c:v>
                </c:pt>
                <c:pt idx="12">
                  <c:v>2.8</c:v>
                </c:pt>
                <c:pt idx="13" formatCode="0.0">
                  <c:v>2.8</c:v>
                </c:pt>
                <c:pt idx="14">
                  <c:v>3</c:v>
                </c:pt>
                <c:pt idx="15">
                  <c:v>2.2999999999999998</c:v>
                </c:pt>
                <c:pt idx="16">
                  <c:v>2.2000000000000002</c:v>
                </c:pt>
                <c:pt idx="17" formatCode="0.0">
                  <c:v>2.8</c:v>
                </c:pt>
                <c:pt idx="1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</c:v>
                </c:pt>
              </c:strCache>
            </c:strRef>
          </c:tx>
          <c:invertIfNegative val="0"/>
          <c:cat>
            <c:strRef>
              <c:f>Лист1!$A$2:$A$20</c:f>
              <c:strCache>
                <c:ptCount val="19"/>
                <c:pt idx="0">
                  <c:v>Антропов Гриша</c:v>
                </c:pt>
                <c:pt idx="1">
                  <c:v>Булдакова Василиса </c:v>
                </c:pt>
                <c:pt idx="2">
                  <c:v>Викторова Соня</c:v>
                </c:pt>
                <c:pt idx="3">
                  <c:v>Зайцева Полина</c:v>
                </c:pt>
                <c:pt idx="4">
                  <c:v>Золотова Катя</c:v>
                </c:pt>
                <c:pt idx="5">
                  <c:v>Зыков Миша</c:v>
                </c:pt>
                <c:pt idx="6">
                  <c:v>Катков Кирилл</c:v>
                </c:pt>
                <c:pt idx="7">
                  <c:v>Катков Никита</c:v>
                </c:pt>
                <c:pt idx="8">
                  <c:v>Крылова Ксюша</c:v>
                </c:pt>
                <c:pt idx="9">
                  <c:v>Куликов Марк</c:v>
                </c:pt>
                <c:pt idx="10">
                  <c:v>Ламанова Вика</c:v>
                </c:pt>
                <c:pt idx="11">
                  <c:v>Моторин Андрей</c:v>
                </c:pt>
                <c:pt idx="12">
                  <c:v>Першина Ксюша</c:v>
                </c:pt>
                <c:pt idx="13">
                  <c:v>Пономарева Василиса</c:v>
                </c:pt>
                <c:pt idx="14">
                  <c:v>Ратманов Рома</c:v>
                </c:pt>
                <c:pt idx="15">
                  <c:v>Уфимцев Мирослав</c:v>
                </c:pt>
                <c:pt idx="16">
                  <c:v>Усмонов Рустам</c:v>
                </c:pt>
                <c:pt idx="17">
                  <c:v>Шабалкин Владислав</c:v>
                </c:pt>
                <c:pt idx="18">
                  <c:v>Шарипзянов  Егор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4.2</c:v>
                </c:pt>
                <c:pt idx="1">
                  <c:v>3.5</c:v>
                </c:pt>
                <c:pt idx="2">
                  <c:v>4</c:v>
                </c:pt>
                <c:pt idx="3">
                  <c:v>4</c:v>
                </c:pt>
                <c:pt idx="4">
                  <c:v>4.7</c:v>
                </c:pt>
                <c:pt idx="5">
                  <c:v>4.7</c:v>
                </c:pt>
                <c:pt idx="6" formatCode="0.0">
                  <c:v>4.5</c:v>
                </c:pt>
                <c:pt idx="7">
                  <c:v>4.5</c:v>
                </c:pt>
                <c:pt idx="8">
                  <c:v>4.2</c:v>
                </c:pt>
                <c:pt idx="9">
                  <c:v>4</c:v>
                </c:pt>
                <c:pt idx="10">
                  <c:v>4.7</c:v>
                </c:pt>
                <c:pt idx="11">
                  <c:v>4.5</c:v>
                </c:pt>
                <c:pt idx="12">
                  <c:v>4</c:v>
                </c:pt>
                <c:pt idx="13">
                  <c:v>4.2</c:v>
                </c:pt>
                <c:pt idx="14">
                  <c:v>4.7</c:v>
                </c:pt>
                <c:pt idx="15">
                  <c:v>3.8</c:v>
                </c:pt>
                <c:pt idx="16">
                  <c:v>3.2</c:v>
                </c:pt>
                <c:pt idx="17">
                  <c:v>4</c:v>
                </c:pt>
                <c:pt idx="18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143488"/>
        <c:axId val="168153472"/>
      </c:barChart>
      <c:catAx>
        <c:axId val="168143488"/>
        <c:scaling>
          <c:orientation val="minMax"/>
        </c:scaling>
        <c:delete val="0"/>
        <c:axPos val="b"/>
        <c:majorTickMark val="out"/>
        <c:minorTickMark val="none"/>
        <c:tickLblPos val="nextTo"/>
        <c:crossAx val="168153472"/>
        <c:crosses val="autoZero"/>
        <c:auto val="1"/>
        <c:lblAlgn val="ctr"/>
        <c:lblOffset val="100"/>
        <c:noMultiLvlLbl val="0"/>
      </c:catAx>
      <c:valAx>
        <c:axId val="1681534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681434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Познавательное развитие</c:v>
                </c:pt>
                <c:pt idx="1">
                  <c:v>Речевое развитие</c:v>
                </c:pt>
                <c:pt idx="2">
                  <c:v>Соц-коммуник развитие</c:v>
                </c:pt>
                <c:pt idx="3">
                  <c:v>Художественно-эстет развитие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3.4</c:v>
                </c:pt>
                <c:pt idx="1">
                  <c:v>2.7</c:v>
                </c:pt>
                <c:pt idx="2">
                  <c:v>2.9</c:v>
                </c:pt>
                <c:pt idx="3">
                  <c:v>2.5</c:v>
                </c:pt>
                <c:pt idx="4">
                  <c:v>2.8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Познавательное развитие</c:v>
                </c:pt>
                <c:pt idx="1">
                  <c:v>Речевое развитие</c:v>
                </c:pt>
                <c:pt idx="2">
                  <c:v>Соц-коммуник развитие</c:v>
                </c:pt>
                <c:pt idx="3">
                  <c:v>Художественно-эстет развитие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4.3</c:v>
                </c:pt>
                <c:pt idx="1">
                  <c:v>3.4</c:v>
                </c:pt>
                <c:pt idx="2">
                  <c:v>3.5</c:v>
                </c:pt>
                <c:pt idx="3">
                  <c:v>3.7</c:v>
                </c:pt>
                <c:pt idx="4">
                  <c:v>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448192"/>
        <c:axId val="157540736"/>
      </c:barChart>
      <c:catAx>
        <c:axId val="151448192"/>
        <c:scaling>
          <c:orientation val="minMax"/>
        </c:scaling>
        <c:delete val="0"/>
        <c:axPos val="b"/>
        <c:majorTickMark val="out"/>
        <c:minorTickMark val="none"/>
        <c:tickLblPos val="nextTo"/>
        <c:crossAx val="157540736"/>
        <c:crosses val="autoZero"/>
        <c:auto val="1"/>
        <c:lblAlgn val="ctr"/>
        <c:lblOffset val="100"/>
        <c:noMultiLvlLbl val="0"/>
      </c:catAx>
      <c:valAx>
        <c:axId val="157540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448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CC1AB6-6386-4087-A006-F37CB9633D78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475F63-C56B-4102-8374-BFEFD71B89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0"/>
            <a:ext cx="7452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Муниципальное автономное дошкольное образовательное учреждение «Детский сад № 40»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249289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Отчет по диагностике во второй младшей  группе</a:t>
            </a:r>
          </a:p>
          <a:p>
            <a:pPr algn="ctr"/>
            <a:r>
              <a:rPr lang="ru-RU" dirty="0"/>
              <a:t>з</a:t>
            </a:r>
            <a:r>
              <a:rPr lang="ru-RU" dirty="0" smtClean="0"/>
              <a:t>а 2022-2023гг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51920" y="3501008"/>
            <a:ext cx="5049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Воспитатели: Казанцева Ирина Викторовна</a:t>
            </a:r>
          </a:p>
          <a:p>
            <a:r>
              <a:rPr lang="ru-RU" dirty="0" smtClean="0"/>
              <a:t>                      Дроздова Анастасия Сергеевна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629999" y="6309320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г. Верхняя Пышма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29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8072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Воспитание и обучение детей проводится по основной образовательной программе дошкольного образования, «ДЕТСТВО»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340" y="1772816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работы является создание благоприятных условий для полноценного проживания ребенком дошкольного детства, формирование основ базовой культуры личности, развитие физических и психических качеств в соответствии с возрастными особенностями</a:t>
            </a:r>
          </a:p>
          <a:p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проведения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: наблюдение; проблемная (диагностическая ситуация); беседа; игра.</a:t>
            </a:r>
          </a:p>
          <a:p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проведения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индивидуальная; подгрупповая; групповая.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1228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результатам мониторинга видно, что программный материал образовательной области усвоен детьми на высоком уровне. К концу учебного года дети стали проявлять интерес к общению со сверстниками, в играх </a:t>
            </a:r>
            <a:r>
              <a:rPr lang="ru-RU" dirty="0"/>
              <a:t>принимают игровые правила и действуют в соответствии с ними. Охотно вступают в ролевой диалог с воспитателем и сверстниками,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61227" y="215048"/>
            <a:ext cx="59196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– коммуникативное развитие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18028"/>
              </p:ext>
            </p:extLst>
          </p:nvPr>
        </p:nvGraphicFramePr>
        <p:xfrm>
          <a:off x="683568" y="2057400"/>
          <a:ext cx="8280920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5842337"/>
            <a:ext cx="88924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Необходимо продолжать уделять внимание обогащению сюжетных игр, умению вести ролевые диалоги, принимать игровые задачи, общаться со взрослыми и сверстниками.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20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88640"/>
            <a:ext cx="3772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2693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Дети проявляют активный интерес к рассматриванию картинок, иллюстраций из детских книг, проявляют интерес к окружающему миру, обследованию незнакомых предметов, их свойств; умеют группировать предметы по цвету, форме; различают животных.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60842726"/>
              </p:ext>
            </p:extLst>
          </p:nvPr>
        </p:nvGraphicFramePr>
        <p:xfrm>
          <a:off x="179513" y="1827268"/>
          <a:ext cx="8712968" cy="3185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5157192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Необходимо продолжать работу по формированию целостной картины мира, по закреплению материала времен года и частей суток. Закреплять ориентацию детей в пространстве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25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116632"/>
            <a:ext cx="2596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830" y="578297"/>
            <a:ext cx="90730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Результаты  большинства детей в пределах возрастной нормы развития, отмечается положительная динамика. Дети с удовольствием рассматривают сюжетные картинки и кратко рассказывают об увиденном; отвечают на вопросы воспитателя, касающиеся ближайшего окружения, используя простые предложения.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9816" y="5229200"/>
            <a:ext cx="8190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Необходимо в течение учебного года с детьми, имеющими уровень ниже среднего продолжать индивидуальные занятия по речевым заданиям</a:t>
            </a:r>
            <a:r>
              <a:rPr lang="ru-RU" dirty="0" smtClean="0"/>
              <a:t>,</a:t>
            </a:r>
            <a:r>
              <a:rPr lang="ru-RU" dirty="0"/>
              <a:t> заучивание стихов коллективно и индивидуально; проводить беседы и консультации с родителями по данному разделу.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956376" y="2852936"/>
            <a:ext cx="82550" cy="720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2492896"/>
            <a:ext cx="82550" cy="8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097197" y="2390691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сентябрь</a:t>
            </a:r>
            <a:endParaRPr lang="ru-RU" sz="1000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085248354"/>
              </p:ext>
            </p:extLst>
          </p:nvPr>
        </p:nvGraphicFramePr>
        <p:xfrm>
          <a:off x="629816" y="2057400"/>
          <a:ext cx="7182544" cy="27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138026" y="2765829"/>
            <a:ext cx="4122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май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50634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6077" y="38515"/>
            <a:ext cx="6282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Художественно – эстетическое развитие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1342" y="499772"/>
            <a:ext cx="92418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 smtClean="0"/>
              <a:t>Конструирование: </a:t>
            </a:r>
            <a:r>
              <a:rPr lang="ru-RU" sz="1600" dirty="0" smtClean="0"/>
              <a:t>дети к концу учебного года умеют различать детали конструктора, строить по образцу, по собственному замыслу</a:t>
            </a:r>
          </a:p>
          <a:p>
            <a:r>
              <a:rPr lang="ru-RU" sz="1600" u="sng" dirty="0"/>
              <a:t>Рисование: </a:t>
            </a:r>
            <a:r>
              <a:rPr lang="ru-RU" sz="1600" dirty="0"/>
              <a:t>дети могут правильно держать карандаш и кисть, создавать простейшие изображения красками, различают основные цвета. </a:t>
            </a:r>
            <a:endParaRPr lang="ru-RU" sz="1600" dirty="0" smtClean="0"/>
          </a:p>
          <a:p>
            <a:r>
              <a:rPr lang="ru-RU" sz="1600" u="sng" dirty="0"/>
              <a:t>Лепка: </a:t>
            </a:r>
            <a:r>
              <a:rPr lang="ru-RU" sz="1600" dirty="0"/>
              <a:t>дети умеют отделять от большого куска пластилина небольшие кусочки, умеют раскатывать комочки круговыми движениями </a:t>
            </a:r>
            <a:r>
              <a:rPr lang="ru-RU" sz="1600" dirty="0" smtClean="0"/>
              <a:t>ладоней</a:t>
            </a:r>
            <a:endParaRPr lang="ru-RU" sz="1600" dirty="0"/>
          </a:p>
          <a:p>
            <a:r>
              <a:rPr lang="ru-RU" sz="1600" u="sng" dirty="0"/>
              <a:t>Аппликация: </a:t>
            </a:r>
            <a:r>
              <a:rPr lang="ru-RU" sz="1600" dirty="0"/>
              <a:t>умеют раскладывать на листе изображения из 2-3 элементов и аккуратно наклеивать их. </a:t>
            </a:r>
          </a:p>
          <a:p>
            <a:r>
              <a:rPr lang="ru-RU" sz="1600" u="sng" dirty="0"/>
              <a:t>Музыка: </a:t>
            </a:r>
            <a:r>
              <a:rPr lang="ru-RU" sz="1600" dirty="0"/>
              <a:t>с интересом слушают музыкальные произведения до конца, проявляют интерес к песням; стремятся двигаться под </a:t>
            </a:r>
            <a:r>
              <a:rPr lang="ru-RU" sz="1600" dirty="0" smtClean="0"/>
              <a:t>музыку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40243814"/>
              </p:ext>
            </p:extLst>
          </p:nvPr>
        </p:nvGraphicFramePr>
        <p:xfrm>
          <a:off x="1187624" y="2969649"/>
          <a:ext cx="7536403" cy="324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6211669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Необходимо продолжать совершенствовать технику рисования, лепки, аппликации, развивать творческие способности воспитанников.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2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-28231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Физическое развитие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256" y="548680"/>
            <a:ext cx="89827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Физическое  развитие детей в пределах возрастной нормы, отмечается положительная динамика. Расширились представления детей о подвижных играх с правилами, умеют ходить и бегать, сохраняя равновесие в разных направлениях по указанию взрослого; научились лазать и ходить по гимнастической скамейке; умеют прыгать на месте и с продвижением вперед.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23188357"/>
              </p:ext>
            </p:extLst>
          </p:nvPr>
        </p:nvGraphicFramePr>
        <p:xfrm>
          <a:off x="899592" y="1916832"/>
          <a:ext cx="799288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1256" y="5412519"/>
            <a:ext cx="8982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Необходимо продолжать работу по обучению детей строевым упражнениям (ходить в колонну по одному, парами). Проводить подвижные и малоподвижные игры на ориентировку в пространстве, определения своего местоположения в пространстве.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43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7456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Выводы: </a:t>
            </a:r>
          </a:p>
          <a:p>
            <a:r>
              <a:rPr lang="ru-RU" dirty="0" smtClean="0"/>
              <a:t>       Итоговые результаты мониторинга свидетельствуют о достаточном уровне освоения образовательной программы. </a:t>
            </a:r>
          </a:p>
          <a:p>
            <a:r>
              <a:rPr lang="ru-RU" dirty="0" smtClean="0"/>
              <a:t>       Полученные результаты говорят о стабильности в усвоении программы ДОУ детьми по всем разделам.</a:t>
            </a:r>
          </a:p>
          <a:p>
            <a:r>
              <a:rPr lang="ru-RU" dirty="0" smtClean="0"/>
              <a:t>       Из результатов мониторинга определяются следующие направления работы, требующие углубленной работы на следующий учебный год:</a:t>
            </a:r>
          </a:p>
          <a:p>
            <a:r>
              <a:rPr lang="ru-RU" dirty="0" smtClean="0"/>
              <a:t>- физическое развитие;</a:t>
            </a:r>
          </a:p>
          <a:p>
            <a:r>
              <a:rPr lang="ru-RU" dirty="0" smtClean="0"/>
              <a:t>- речевое развитие;</a:t>
            </a:r>
          </a:p>
          <a:p>
            <a:r>
              <a:rPr lang="ru-RU" dirty="0" smtClean="0"/>
              <a:t>- познавательное развитие;</a:t>
            </a:r>
          </a:p>
          <a:p>
            <a:r>
              <a:rPr lang="ru-RU" dirty="0" smtClean="0"/>
              <a:t>- социально-коммуникативное развитие;</a:t>
            </a:r>
          </a:p>
          <a:p>
            <a:r>
              <a:rPr lang="ru-RU" dirty="0" smtClean="0"/>
              <a:t>- художественно-эстетическое развитие.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0347231"/>
              </p:ext>
            </p:extLst>
          </p:nvPr>
        </p:nvGraphicFramePr>
        <p:xfrm>
          <a:off x="1610036" y="3356992"/>
          <a:ext cx="6138936" cy="35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842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270" y="332656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Планируемая работа по совершенствованию и корректированию образовательной работы с детьми в течение учебного года:</a:t>
            </a:r>
          </a:p>
          <a:p>
            <a:r>
              <a:rPr lang="ru-RU" dirty="0"/>
              <a:t>1 Продолжать работу, направленную на улучшение посещаемости детей (укрепление здоровья детей, закаливающие мероприятия и т.д.).</a:t>
            </a:r>
          </a:p>
          <a:p>
            <a:r>
              <a:rPr lang="ru-RU" dirty="0"/>
              <a:t>2 Следует продолжать работу по освоению и реализации современных педагогических технологий, направленных на развитие детей.</a:t>
            </a:r>
          </a:p>
          <a:p>
            <a:r>
              <a:rPr lang="ru-RU" dirty="0"/>
              <a:t>3 Необходимо продолжать работу с родителями.</a:t>
            </a:r>
          </a:p>
          <a:p>
            <a:r>
              <a:rPr lang="ru-RU" dirty="0"/>
              <a:t>4 Продолжать самообразование.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61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1418</TotalTime>
  <Words>647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Анастасия</cp:lastModifiedBy>
  <cp:revision>6</cp:revision>
  <dcterms:created xsi:type="dcterms:W3CDTF">2023-05-30T17:36:09Z</dcterms:created>
  <dcterms:modified xsi:type="dcterms:W3CDTF">2023-06-01T07:44:05Z</dcterms:modified>
</cp:coreProperties>
</file>