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3.bin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4.bin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First\Desktop\&#1051;&#1080;&#1089;&#1090;%20Microsoft%20Excel.xlsx" TargetMode="External"/><Relationship Id="rId1" Type="http://schemas.openxmlformats.org/officeDocument/2006/relationships/themeOverride" Target="../theme/themeOverrid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Сентябрь</c:v>
                </c:pt>
              </c:strCache>
            </c:strRef>
          </c:tx>
          <c:invertIfNegative val="0"/>
          <c:cat>
            <c:strRef>
              <c:f>Лист1!$A$2:$A$20</c:f>
              <c:strCache>
                <c:ptCount val="19"/>
                <c:pt idx="0">
                  <c:v>Антропов Гриша</c:v>
                </c:pt>
                <c:pt idx="1">
                  <c:v>Булдакова Василиса </c:v>
                </c:pt>
                <c:pt idx="2">
                  <c:v>Викторова Соня</c:v>
                </c:pt>
                <c:pt idx="3">
                  <c:v>Зайцева Полина</c:v>
                </c:pt>
                <c:pt idx="4">
                  <c:v>Золотова Катя</c:v>
                </c:pt>
                <c:pt idx="5">
                  <c:v>Зыков Миша</c:v>
                </c:pt>
                <c:pt idx="6">
                  <c:v>Катков Кирилл</c:v>
                </c:pt>
                <c:pt idx="7">
                  <c:v>Катков Никита</c:v>
                </c:pt>
                <c:pt idx="8">
                  <c:v>Крылова Ксюша</c:v>
                </c:pt>
                <c:pt idx="9">
                  <c:v>Куликов Марк</c:v>
                </c:pt>
                <c:pt idx="10">
                  <c:v>Ламанова Вика</c:v>
                </c:pt>
                <c:pt idx="11">
                  <c:v>Моторин Андрей</c:v>
                </c:pt>
                <c:pt idx="12">
                  <c:v>Першина Ксюша</c:v>
                </c:pt>
                <c:pt idx="13">
                  <c:v>Пономарева Василиса</c:v>
                </c:pt>
                <c:pt idx="14">
                  <c:v>Ратманов Рома</c:v>
                </c:pt>
                <c:pt idx="15">
                  <c:v>Уфимцев Мирослав</c:v>
                </c:pt>
                <c:pt idx="16">
                  <c:v>Усмонов Рустам</c:v>
                </c:pt>
                <c:pt idx="17">
                  <c:v>Шабалкин Владислав</c:v>
                </c:pt>
                <c:pt idx="18">
                  <c:v>Шарипзянов  Егор</c:v>
                </c:pt>
              </c:strCache>
            </c:strRef>
          </c:cat>
          <c:val>
            <c:numRef>
              <c:f>Лист1!$B$2:$B$20</c:f>
              <c:numCache>
                <c:formatCode>General</c:formatCode>
                <c:ptCount val="19"/>
                <c:pt idx="0" formatCode="0.0">
                  <c:v>2.2000000000000002</c:v>
                </c:pt>
                <c:pt idx="1">
                  <c:v>2</c:v>
                </c:pt>
                <c:pt idx="2">
                  <c:v>2</c:v>
                </c:pt>
                <c:pt idx="3">
                  <c:v>2.2000000000000002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2.2000000000000002</c:v>
                </c:pt>
                <c:pt idx="10">
                  <c:v>3</c:v>
                </c:pt>
                <c:pt idx="11">
                  <c:v>3</c:v>
                </c:pt>
                <c:pt idx="12">
                  <c:v>2.8</c:v>
                </c:pt>
                <c:pt idx="13" formatCode="0.0">
                  <c:v>2.8</c:v>
                </c:pt>
                <c:pt idx="14">
                  <c:v>3</c:v>
                </c:pt>
                <c:pt idx="15">
                  <c:v>2.2999999999999998</c:v>
                </c:pt>
                <c:pt idx="16">
                  <c:v>2.2000000000000002</c:v>
                </c:pt>
                <c:pt idx="17" formatCode="0.0">
                  <c:v>2.8</c:v>
                </c:pt>
                <c:pt idx="18">
                  <c:v>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Май</c:v>
                </c:pt>
              </c:strCache>
            </c:strRef>
          </c:tx>
          <c:invertIfNegative val="0"/>
          <c:cat>
            <c:strRef>
              <c:f>Лист1!$A$2:$A$20</c:f>
              <c:strCache>
                <c:ptCount val="19"/>
                <c:pt idx="0">
                  <c:v>Антропов Гриша</c:v>
                </c:pt>
                <c:pt idx="1">
                  <c:v>Булдакова Василиса </c:v>
                </c:pt>
                <c:pt idx="2">
                  <c:v>Викторова Соня</c:v>
                </c:pt>
                <c:pt idx="3">
                  <c:v>Зайцева Полина</c:v>
                </c:pt>
                <c:pt idx="4">
                  <c:v>Золотова Катя</c:v>
                </c:pt>
                <c:pt idx="5">
                  <c:v>Зыков Миша</c:v>
                </c:pt>
                <c:pt idx="6">
                  <c:v>Катков Кирилл</c:v>
                </c:pt>
                <c:pt idx="7">
                  <c:v>Катков Никита</c:v>
                </c:pt>
                <c:pt idx="8">
                  <c:v>Крылова Ксюша</c:v>
                </c:pt>
                <c:pt idx="9">
                  <c:v>Куликов Марк</c:v>
                </c:pt>
                <c:pt idx="10">
                  <c:v>Ламанова Вика</c:v>
                </c:pt>
                <c:pt idx="11">
                  <c:v>Моторин Андрей</c:v>
                </c:pt>
                <c:pt idx="12">
                  <c:v>Першина Ксюша</c:v>
                </c:pt>
                <c:pt idx="13">
                  <c:v>Пономарева Василиса</c:v>
                </c:pt>
                <c:pt idx="14">
                  <c:v>Ратманов Рома</c:v>
                </c:pt>
                <c:pt idx="15">
                  <c:v>Уфимцев Мирослав</c:v>
                </c:pt>
                <c:pt idx="16">
                  <c:v>Усмонов Рустам</c:v>
                </c:pt>
                <c:pt idx="17">
                  <c:v>Шабалкин Владислав</c:v>
                </c:pt>
                <c:pt idx="18">
                  <c:v>Шарипзянов  Егор</c:v>
                </c:pt>
              </c:strCache>
            </c:strRef>
          </c:cat>
          <c:val>
            <c:numRef>
              <c:f>Лист1!$C$2:$C$20</c:f>
              <c:numCache>
                <c:formatCode>General</c:formatCode>
                <c:ptCount val="19"/>
                <c:pt idx="0">
                  <c:v>4.2</c:v>
                </c:pt>
                <c:pt idx="1">
                  <c:v>3.5</c:v>
                </c:pt>
                <c:pt idx="2">
                  <c:v>4</c:v>
                </c:pt>
                <c:pt idx="3">
                  <c:v>4</c:v>
                </c:pt>
                <c:pt idx="4">
                  <c:v>4.7</c:v>
                </c:pt>
                <c:pt idx="5">
                  <c:v>4.7</c:v>
                </c:pt>
                <c:pt idx="6" formatCode="0.0">
                  <c:v>4.5</c:v>
                </c:pt>
                <c:pt idx="7">
                  <c:v>4.5</c:v>
                </c:pt>
                <c:pt idx="8">
                  <c:v>4.2</c:v>
                </c:pt>
                <c:pt idx="9">
                  <c:v>4</c:v>
                </c:pt>
                <c:pt idx="10">
                  <c:v>4.7</c:v>
                </c:pt>
                <c:pt idx="11">
                  <c:v>4.5</c:v>
                </c:pt>
                <c:pt idx="12">
                  <c:v>4</c:v>
                </c:pt>
                <c:pt idx="13">
                  <c:v>4.2</c:v>
                </c:pt>
                <c:pt idx="14">
                  <c:v>4.7</c:v>
                </c:pt>
                <c:pt idx="15">
                  <c:v>3.8</c:v>
                </c:pt>
                <c:pt idx="16">
                  <c:v>3.2</c:v>
                </c:pt>
                <c:pt idx="17">
                  <c:v>4</c:v>
                </c:pt>
                <c:pt idx="18">
                  <c:v>3.6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1752192"/>
        <c:axId val="141753728"/>
      </c:barChart>
      <c:catAx>
        <c:axId val="141752192"/>
        <c:scaling>
          <c:orientation val="minMax"/>
        </c:scaling>
        <c:delete val="0"/>
        <c:axPos val="b"/>
        <c:majorTickMark val="out"/>
        <c:minorTickMark val="none"/>
        <c:tickLblPos val="nextTo"/>
        <c:crossAx val="141753728"/>
        <c:crosses val="autoZero"/>
        <c:auto val="1"/>
        <c:lblAlgn val="ctr"/>
        <c:lblOffset val="100"/>
        <c:noMultiLvlLbl val="0"/>
      </c:catAx>
      <c:valAx>
        <c:axId val="141753728"/>
        <c:scaling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crossAx val="14175219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Сентябрь</c:v>
                </c:pt>
              </c:strCache>
            </c:strRef>
          </c:tx>
          <c:invertIfNegative val="0"/>
          <c:cat>
            <c:strRef>
              <c:f>Лист1!$A$2:$A$20</c:f>
              <c:strCache>
                <c:ptCount val="19"/>
                <c:pt idx="0">
                  <c:v>Антропов Гриша</c:v>
                </c:pt>
                <c:pt idx="1">
                  <c:v>Булдакова Василиса </c:v>
                </c:pt>
                <c:pt idx="2">
                  <c:v>Викторова Соня</c:v>
                </c:pt>
                <c:pt idx="3">
                  <c:v>Зайцева Полина</c:v>
                </c:pt>
                <c:pt idx="4">
                  <c:v>Золотова Катя</c:v>
                </c:pt>
                <c:pt idx="5">
                  <c:v>Зыков Миша</c:v>
                </c:pt>
                <c:pt idx="6">
                  <c:v>Катков Кирилл</c:v>
                </c:pt>
                <c:pt idx="7">
                  <c:v>Катков Никита</c:v>
                </c:pt>
                <c:pt idx="8">
                  <c:v>Крылова Ксюша</c:v>
                </c:pt>
                <c:pt idx="9">
                  <c:v>Куликов Марк</c:v>
                </c:pt>
                <c:pt idx="10">
                  <c:v>Ламанова Вика</c:v>
                </c:pt>
                <c:pt idx="11">
                  <c:v>Моторин Андрей</c:v>
                </c:pt>
                <c:pt idx="12">
                  <c:v>Першина Ксюша</c:v>
                </c:pt>
                <c:pt idx="13">
                  <c:v>Пономарева Василиса</c:v>
                </c:pt>
                <c:pt idx="14">
                  <c:v>Ратманов Рома</c:v>
                </c:pt>
                <c:pt idx="15">
                  <c:v>Уфимцев Мирослав</c:v>
                </c:pt>
                <c:pt idx="16">
                  <c:v>Усмонов Рустам</c:v>
                </c:pt>
                <c:pt idx="17">
                  <c:v>Шабалкин Владислав</c:v>
                </c:pt>
                <c:pt idx="18">
                  <c:v>Шарипзянов  Егор</c:v>
                </c:pt>
              </c:strCache>
            </c:strRef>
          </c:cat>
          <c:val>
            <c:numRef>
              <c:f>Лист1!$B$2:$B$20</c:f>
              <c:numCache>
                <c:formatCode>General</c:formatCode>
                <c:ptCount val="19"/>
                <c:pt idx="0">
                  <c:v>3.4</c:v>
                </c:pt>
                <c:pt idx="1">
                  <c:v>3</c:v>
                </c:pt>
                <c:pt idx="2">
                  <c:v>2.2999999999999998</c:v>
                </c:pt>
                <c:pt idx="3">
                  <c:v>3.7</c:v>
                </c:pt>
                <c:pt idx="4">
                  <c:v>4.4000000000000004</c:v>
                </c:pt>
                <c:pt idx="5">
                  <c:v>3.9</c:v>
                </c:pt>
                <c:pt idx="6">
                  <c:v>3.7</c:v>
                </c:pt>
                <c:pt idx="7">
                  <c:v>4</c:v>
                </c:pt>
                <c:pt idx="8">
                  <c:v>4</c:v>
                </c:pt>
                <c:pt idx="9">
                  <c:v>3.8</c:v>
                </c:pt>
                <c:pt idx="10">
                  <c:v>3.7</c:v>
                </c:pt>
                <c:pt idx="11">
                  <c:v>3.5</c:v>
                </c:pt>
                <c:pt idx="12">
                  <c:v>2.9</c:v>
                </c:pt>
                <c:pt idx="13">
                  <c:v>3.5</c:v>
                </c:pt>
                <c:pt idx="14">
                  <c:v>4.3</c:v>
                </c:pt>
                <c:pt idx="15">
                  <c:v>2.8</c:v>
                </c:pt>
                <c:pt idx="16">
                  <c:v>2.4</c:v>
                </c:pt>
                <c:pt idx="17">
                  <c:v>3.2</c:v>
                </c:pt>
                <c:pt idx="18">
                  <c:v>2.9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Май</c:v>
                </c:pt>
              </c:strCache>
            </c:strRef>
          </c:tx>
          <c:invertIfNegative val="0"/>
          <c:cat>
            <c:strRef>
              <c:f>Лист1!$A$2:$A$20</c:f>
              <c:strCache>
                <c:ptCount val="19"/>
                <c:pt idx="0">
                  <c:v>Антропов Гриша</c:v>
                </c:pt>
                <c:pt idx="1">
                  <c:v>Булдакова Василиса </c:v>
                </c:pt>
                <c:pt idx="2">
                  <c:v>Викторова Соня</c:v>
                </c:pt>
                <c:pt idx="3">
                  <c:v>Зайцева Полина</c:v>
                </c:pt>
                <c:pt idx="4">
                  <c:v>Золотова Катя</c:v>
                </c:pt>
                <c:pt idx="5">
                  <c:v>Зыков Миша</c:v>
                </c:pt>
                <c:pt idx="6">
                  <c:v>Катков Кирилл</c:v>
                </c:pt>
                <c:pt idx="7">
                  <c:v>Катков Никита</c:v>
                </c:pt>
                <c:pt idx="8">
                  <c:v>Крылова Ксюша</c:v>
                </c:pt>
                <c:pt idx="9">
                  <c:v>Куликов Марк</c:v>
                </c:pt>
                <c:pt idx="10">
                  <c:v>Ламанова Вика</c:v>
                </c:pt>
                <c:pt idx="11">
                  <c:v>Моторин Андрей</c:v>
                </c:pt>
                <c:pt idx="12">
                  <c:v>Першина Ксюша</c:v>
                </c:pt>
                <c:pt idx="13">
                  <c:v>Пономарева Василиса</c:v>
                </c:pt>
                <c:pt idx="14">
                  <c:v>Ратманов Рома</c:v>
                </c:pt>
                <c:pt idx="15">
                  <c:v>Уфимцев Мирослав</c:v>
                </c:pt>
                <c:pt idx="16">
                  <c:v>Усмонов Рустам</c:v>
                </c:pt>
                <c:pt idx="17">
                  <c:v>Шабалкин Владислав</c:v>
                </c:pt>
                <c:pt idx="18">
                  <c:v>Шарипзянов  Егор</c:v>
                </c:pt>
              </c:strCache>
            </c:strRef>
          </c:cat>
          <c:val>
            <c:numRef>
              <c:f>Лист1!$C$2:$C$20</c:f>
              <c:numCache>
                <c:formatCode>General</c:formatCode>
                <c:ptCount val="19"/>
                <c:pt idx="0">
                  <c:v>4.4000000000000004</c:v>
                </c:pt>
                <c:pt idx="1">
                  <c:v>3.8</c:v>
                </c:pt>
                <c:pt idx="2">
                  <c:v>3.5</c:v>
                </c:pt>
                <c:pt idx="3">
                  <c:v>4.5</c:v>
                </c:pt>
                <c:pt idx="4">
                  <c:v>5</c:v>
                </c:pt>
                <c:pt idx="5">
                  <c:v>4.9000000000000004</c:v>
                </c:pt>
                <c:pt idx="6">
                  <c:v>4.7</c:v>
                </c:pt>
                <c:pt idx="7">
                  <c:v>4.8</c:v>
                </c:pt>
                <c:pt idx="8">
                  <c:v>4.8</c:v>
                </c:pt>
                <c:pt idx="9">
                  <c:v>4.4000000000000004</c:v>
                </c:pt>
                <c:pt idx="10">
                  <c:v>4.5</c:v>
                </c:pt>
                <c:pt idx="11">
                  <c:v>4.4000000000000004</c:v>
                </c:pt>
                <c:pt idx="12">
                  <c:v>3.8</c:v>
                </c:pt>
                <c:pt idx="13">
                  <c:v>4</c:v>
                </c:pt>
                <c:pt idx="14">
                  <c:v>4.7</c:v>
                </c:pt>
                <c:pt idx="15">
                  <c:v>3.5</c:v>
                </c:pt>
                <c:pt idx="16">
                  <c:v>3.2</c:v>
                </c:pt>
                <c:pt idx="17">
                  <c:v>3.5</c:v>
                </c:pt>
                <c:pt idx="18">
                  <c:v>3.7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1287168"/>
        <c:axId val="31288704"/>
      </c:barChart>
      <c:catAx>
        <c:axId val="31287168"/>
        <c:scaling>
          <c:orientation val="minMax"/>
        </c:scaling>
        <c:delete val="0"/>
        <c:axPos val="b"/>
        <c:majorTickMark val="out"/>
        <c:minorTickMark val="none"/>
        <c:tickLblPos val="nextTo"/>
        <c:crossAx val="31288704"/>
        <c:crosses val="autoZero"/>
        <c:auto val="1"/>
        <c:lblAlgn val="ctr"/>
        <c:lblOffset val="100"/>
        <c:noMultiLvlLbl val="0"/>
      </c:catAx>
      <c:valAx>
        <c:axId val="312887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128716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Лист1!$A$2:$A$20</c:f>
              <c:strCache>
                <c:ptCount val="19"/>
                <c:pt idx="0">
                  <c:v>Антропов Гриша</c:v>
                </c:pt>
                <c:pt idx="1">
                  <c:v>Булдакова Василиса </c:v>
                </c:pt>
                <c:pt idx="2">
                  <c:v>Викторова Соня</c:v>
                </c:pt>
                <c:pt idx="3">
                  <c:v>Зайцева Полина</c:v>
                </c:pt>
                <c:pt idx="4">
                  <c:v>Золотова Катя</c:v>
                </c:pt>
                <c:pt idx="5">
                  <c:v>Зыков Миша</c:v>
                </c:pt>
                <c:pt idx="6">
                  <c:v>Катков Кирилл</c:v>
                </c:pt>
                <c:pt idx="7">
                  <c:v>Катков Никита</c:v>
                </c:pt>
                <c:pt idx="8">
                  <c:v>Крылова Ксюша</c:v>
                </c:pt>
                <c:pt idx="9">
                  <c:v>Куликов Марк</c:v>
                </c:pt>
                <c:pt idx="10">
                  <c:v>Ламанова Вика</c:v>
                </c:pt>
                <c:pt idx="11">
                  <c:v>Моторин Андрей</c:v>
                </c:pt>
                <c:pt idx="12">
                  <c:v>Першина Ксюша</c:v>
                </c:pt>
                <c:pt idx="13">
                  <c:v>Пономарева Василиса</c:v>
                </c:pt>
                <c:pt idx="14">
                  <c:v>Ратманов Рома</c:v>
                </c:pt>
                <c:pt idx="15">
                  <c:v>Уфимцев Мирослав</c:v>
                </c:pt>
                <c:pt idx="16">
                  <c:v>Усмонов Рустам</c:v>
                </c:pt>
                <c:pt idx="17">
                  <c:v>Шабалкин Владислав</c:v>
                </c:pt>
                <c:pt idx="18">
                  <c:v>Шарипзянов  Егор</c:v>
                </c:pt>
              </c:strCache>
            </c:strRef>
          </c:cat>
          <c:val>
            <c:numRef>
              <c:f>Лист1!$B$2:$B$20</c:f>
              <c:numCache>
                <c:formatCode>General</c:formatCode>
                <c:ptCount val="19"/>
                <c:pt idx="0" formatCode="0.0">
                  <c:v>2.2000000000000002</c:v>
                </c:pt>
                <c:pt idx="1">
                  <c:v>2</c:v>
                </c:pt>
                <c:pt idx="2">
                  <c:v>2</c:v>
                </c:pt>
                <c:pt idx="3">
                  <c:v>2.2000000000000002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2.2000000000000002</c:v>
                </c:pt>
                <c:pt idx="10">
                  <c:v>3</c:v>
                </c:pt>
                <c:pt idx="11">
                  <c:v>3</c:v>
                </c:pt>
                <c:pt idx="12">
                  <c:v>2.8</c:v>
                </c:pt>
                <c:pt idx="13" formatCode="0.0">
                  <c:v>2.8</c:v>
                </c:pt>
                <c:pt idx="14">
                  <c:v>3</c:v>
                </c:pt>
                <c:pt idx="15">
                  <c:v>2.2999999999999998</c:v>
                </c:pt>
                <c:pt idx="16">
                  <c:v>2.2000000000000002</c:v>
                </c:pt>
                <c:pt idx="17" formatCode="0.0">
                  <c:v>2.8</c:v>
                </c:pt>
                <c:pt idx="18">
                  <c:v>3</c:v>
                </c:pt>
              </c:numCache>
            </c:numRef>
          </c:val>
        </c:ser>
        <c:ser>
          <c:idx val="1"/>
          <c:order val="1"/>
          <c:invertIfNegative val="0"/>
          <c:cat>
            <c:strRef>
              <c:f>Лист1!$A$2:$A$20</c:f>
              <c:strCache>
                <c:ptCount val="19"/>
                <c:pt idx="0">
                  <c:v>Антропов Гриша</c:v>
                </c:pt>
                <c:pt idx="1">
                  <c:v>Булдакова Василиса </c:v>
                </c:pt>
                <c:pt idx="2">
                  <c:v>Викторова Соня</c:v>
                </c:pt>
                <c:pt idx="3">
                  <c:v>Зайцева Полина</c:v>
                </c:pt>
                <c:pt idx="4">
                  <c:v>Золотова Катя</c:v>
                </c:pt>
                <c:pt idx="5">
                  <c:v>Зыков Миша</c:v>
                </c:pt>
                <c:pt idx="6">
                  <c:v>Катков Кирилл</c:v>
                </c:pt>
                <c:pt idx="7">
                  <c:v>Катков Никита</c:v>
                </c:pt>
                <c:pt idx="8">
                  <c:v>Крылова Ксюша</c:v>
                </c:pt>
                <c:pt idx="9">
                  <c:v>Куликов Марк</c:v>
                </c:pt>
                <c:pt idx="10">
                  <c:v>Ламанова Вика</c:v>
                </c:pt>
                <c:pt idx="11">
                  <c:v>Моторин Андрей</c:v>
                </c:pt>
                <c:pt idx="12">
                  <c:v>Першина Ксюша</c:v>
                </c:pt>
                <c:pt idx="13">
                  <c:v>Пономарева Василиса</c:v>
                </c:pt>
                <c:pt idx="14">
                  <c:v>Ратманов Рома</c:v>
                </c:pt>
                <c:pt idx="15">
                  <c:v>Уфимцев Мирослав</c:v>
                </c:pt>
                <c:pt idx="16">
                  <c:v>Усмонов Рустам</c:v>
                </c:pt>
                <c:pt idx="17">
                  <c:v>Шабалкин Владислав</c:v>
                </c:pt>
                <c:pt idx="18">
                  <c:v>Шарипзянов  Егор</c:v>
                </c:pt>
              </c:strCache>
            </c:strRef>
          </c:cat>
          <c:val>
            <c:numRef>
              <c:f>Лист1!$C$2:$C$20</c:f>
              <c:numCache>
                <c:formatCode>General</c:formatCode>
                <c:ptCount val="19"/>
                <c:pt idx="0">
                  <c:v>4.2</c:v>
                </c:pt>
                <c:pt idx="1">
                  <c:v>3.5</c:v>
                </c:pt>
                <c:pt idx="2">
                  <c:v>4</c:v>
                </c:pt>
                <c:pt idx="3">
                  <c:v>4</c:v>
                </c:pt>
                <c:pt idx="4">
                  <c:v>4.7</c:v>
                </c:pt>
                <c:pt idx="5">
                  <c:v>4.7</c:v>
                </c:pt>
                <c:pt idx="6" formatCode="0.0">
                  <c:v>4.5</c:v>
                </c:pt>
                <c:pt idx="7">
                  <c:v>4.5</c:v>
                </c:pt>
                <c:pt idx="8">
                  <c:v>4.2</c:v>
                </c:pt>
                <c:pt idx="9">
                  <c:v>4</c:v>
                </c:pt>
                <c:pt idx="10">
                  <c:v>4.7</c:v>
                </c:pt>
                <c:pt idx="11">
                  <c:v>4.5</c:v>
                </c:pt>
                <c:pt idx="12">
                  <c:v>4</c:v>
                </c:pt>
                <c:pt idx="13">
                  <c:v>4.2</c:v>
                </c:pt>
                <c:pt idx="14">
                  <c:v>4.7</c:v>
                </c:pt>
                <c:pt idx="15">
                  <c:v>3.8</c:v>
                </c:pt>
                <c:pt idx="16">
                  <c:v>3.2</c:v>
                </c:pt>
                <c:pt idx="17">
                  <c:v>4</c:v>
                </c:pt>
                <c:pt idx="18">
                  <c:v>3.6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7283456"/>
        <c:axId val="137284992"/>
      </c:barChart>
      <c:catAx>
        <c:axId val="137283456"/>
        <c:scaling>
          <c:orientation val="minMax"/>
        </c:scaling>
        <c:delete val="0"/>
        <c:axPos val="b"/>
        <c:majorTickMark val="out"/>
        <c:minorTickMark val="none"/>
        <c:tickLblPos val="nextTo"/>
        <c:crossAx val="137284992"/>
        <c:crosses val="autoZero"/>
        <c:auto val="1"/>
        <c:lblAlgn val="ctr"/>
        <c:lblOffset val="100"/>
        <c:noMultiLvlLbl val="0"/>
      </c:catAx>
      <c:valAx>
        <c:axId val="137284992"/>
        <c:scaling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crossAx val="13728345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Сентябрь</c:v>
                </c:pt>
              </c:strCache>
            </c:strRef>
          </c:tx>
          <c:invertIfNegative val="0"/>
          <c:cat>
            <c:strRef>
              <c:f>Лист1!$A$2:$A$20</c:f>
              <c:strCache>
                <c:ptCount val="19"/>
                <c:pt idx="0">
                  <c:v>Антропов Гриша</c:v>
                </c:pt>
                <c:pt idx="1">
                  <c:v>Булдакова Василиса </c:v>
                </c:pt>
                <c:pt idx="2">
                  <c:v>Викторова Соня</c:v>
                </c:pt>
                <c:pt idx="3">
                  <c:v>Зайцева Полина</c:v>
                </c:pt>
                <c:pt idx="4">
                  <c:v>Золотова Катя</c:v>
                </c:pt>
                <c:pt idx="5">
                  <c:v>Зыков Миша</c:v>
                </c:pt>
                <c:pt idx="6">
                  <c:v>Катков Кирилл</c:v>
                </c:pt>
                <c:pt idx="7">
                  <c:v>Катков Никита</c:v>
                </c:pt>
                <c:pt idx="8">
                  <c:v>Крылова Ксюша</c:v>
                </c:pt>
                <c:pt idx="9">
                  <c:v>Куликов Марк</c:v>
                </c:pt>
                <c:pt idx="10">
                  <c:v>Ламанова Вика</c:v>
                </c:pt>
                <c:pt idx="11">
                  <c:v>Моторин Андрей</c:v>
                </c:pt>
                <c:pt idx="12">
                  <c:v>Першина Ксюша</c:v>
                </c:pt>
                <c:pt idx="13">
                  <c:v>Пономарева Василиса</c:v>
                </c:pt>
                <c:pt idx="14">
                  <c:v>Ратманов Рома</c:v>
                </c:pt>
                <c:pt idx="15">
                  <c:v>Уфимцев Мирослав</c:v>
                </c:pt>
                <c:pt idx="16">
                  <c:v>Усмонов Рустам</c:v>
                </c:pt>
                <c:pt idx="17">
                  <c:v>Шабалкин Владислав</c:v>
                </c:pt>
                <c:pt idx="18">
                  <c:v>Шарипзянов  Егор</c:v>
                </c:pt>
              </c:strCache>
            </c:strRef>
          </c:cat>
          <c:val>
            <c:numRef>
              <c:f>Лист1!$B$2:$B$20</c:f>
              <c:numCache>
                <c:formatCode>General</c:formatCode>
                <c:ptCount val="19"/>
                <c:pt idx="0" formatCode="0.0">
                  <c:v>2.2000000000000002</c:v>
                </c:pt>
                <c:pt idx="1">
                  <c:v>2</c:v>
                </c:pt>
                <c:pt idx="2">
                  <c:v>2</c:v>
                </c:pt>
                <c:pt idx="3">
                  <c:v>2.2000000000000002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2.2000000000000002</c:v>
                </c:pt>
                <c:pt idx="10">
                  <c:v>3</c:v>
                </c:pt>
                <c:pt idx="11">
                  <c:v>3</c:v>
                </c:pt>
                <c:pt idx="12">
                  <c:v>2.8</c:v>
                </c:pt>
                <c:pt idx="13" formatCode="0.0">
                  <c:v>2.8</c:v>
                </c:pt>
                <c:pt idx="14">
                  <c:v>3</c:v>
                </c:pt>
                <c:pt idx="15">
                  <c:v>2.2999999999999998</c:v>
                </c:pt>
                <c:pt idx="16">
                  <c:v>2.2000000000000002</c:v>
                </c:pt>
                <c:pt idx="17" formatCode="0.0">
                  <c:v>2.8</c:v>
                </c:pt>
                <c:pt idx="18">
                  <c:v>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Май</c:v>
                </c:pt>
              </c:strCache>
            </c:strRef>
          </c:tx>
          <c:invertIfNegative val="0"/>
          <c:cat>
            <c:strRef>
              <c:f>Лист1!$A$2:$A$20</c:f>
              <c:strCache>
                <c:ptCount val="19"/>
                <c:pt idx="0">
                  <c:v>Антропов Гриша</c:v>
                </c:pt>
                <c:pt idx="1">
                  <c:v>Булдакова Василиса </c:v>
                </c:pt>
                <c:pt idx="2">
                  <c:v>Викторова Соня</c:v>
                </c:pt>
                <c:pt idx="3">
                  <c:v>Зайцева Полина</c:v>
                </c:pt>
                <c:pt idx="4">
                  <c:v>Золотова Катя</c:v>
                </c:pt>
                <c:pt idx="5">
                  <c:v>Зыков Миша</c:v>
                </c:pt>
                <c:pt idx="6">
                  <c:v>Катков Кирилл</c:v>
                </c:pt>
                <c:pt idx="7">
                  <c:v>Катков Никита</c:v>
                </c:pt>
                <c:pt idx="8">
                  <c:v>Крылова Ксюша</c:v>
                </c:pt>
                <c:pt idx="9">
                  <c:v>Куликов Марк</c:v>
                </c:pt>
                <c:pt idx="10">
                  <c:v>Ламанова Вика</c:v>
                </c:pt>
                <c:pt idx="11">
                  <c:v>Моторин Андрей</c:v>
                </c:pt>
                <c:pt idx="12">
                  <c:v>Першина Ксюша</c:v>
                </c:pt>
                <c:pt idx="13">
                  <c:v>Пономарева Василиса</c:v>
                </c:pt>
                <c:pt idx="14">
                  <c:v>Ратманов Рома</c:v>
                </c:pt>
                <c:pt idx="15">
                  <c:v>Уфимцев Мирослав</c:v>
                </c:pt>
                <c:pt idx="16">
                  <c:v>Усмонов Рустам</c:v>
                </c:pt>
                <c:pt idx="17">
                  <c:v>Шабалкин Владислав</c:v>
                </c:pt>
                <c:pt idx="18">
                  <c:v>Шарипзянов  Егор</c:v>
                </c:pt>
              </c:strCache>
            </c:strRef>
          </c:cat>
          <c:val>
            <c:numRef>
              <c:f>Лист1!$C$2:$C$20</c:f>
              <c:numCache>
                <c:formatCode>General</c:formatCode>
                <c:ptCount val="19"/>
                <c:pt idx="0">
                  <c:v>4.2</c:v>
                </c:pt>
                <c:pt idx="1">
                  <c:v>3.5</c:v>
                </c:pt>
                <c:pt idx="2">
                  <c:v>4</c:v>
                </c:pt>
                <c:pt idx="3">
                  <c:v>4</c:v>
                </c:pt>
                <c:pt idx="4">
                  <c:v>4.7</c:v>
                </c:pt>
                <c:pt idx="5">
                  <c:v>4.7</c:v>
                </c:pt>
                <c:pt idx="6" formatCode="0.0">
                  <c:v>4.5</c:v>
                </c:pt>
                <c:pt idx="7">
                  <c:v>4.5</c:v>
                </c:pt>
                <c:pt idx="8">
                  <c:v>4.2</c:v>
                </c:pt>
                <c:pt idx="9">
                  <c:v>4</c:v>
                </c:pt>
                <c:pt idx="10">
                  <c:v>4.7</c:v>
                </c:pt>
                <c:pt idx="11">
                  <c:v>4.5</c:v>
                </c:pt>
                <c:pt idx="12">
                  <c:v>4</c:v>
                </c:pt>
                <c:pt idx="13">
                  <c:v>4.2</c:v>
                </c:pt>
                <c:pt idx="14">
                  <c:v>4.7</c:v>
                </c:pt>
                <c:pt idx="15">
                  <c:v>3.8</c:v>
                </c:pt>
                <c:pt idx="16">
                  <c:v>3.2</c:v>
                </c:pt>
                <c:pt idx="17">
                  <c:v>4</c:v>
                </c:pt>
                <c:pt idx="18">
                  <c:v>3.6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8024320"/>
        <c:axId val="168026112"/>
      </c:barChart>
      <c:catAx>
        <c:axId val="168024320"/>
        <c:scaling>
          <c:orientation val="minMax"/>
        </c:scaling>
        <c:delete val="0"/>
        <c:axPos val="b"/>
        <c:majorTickMark val="out"/>
        <c:minorTickMark val="none"/>
        <c:tickLblPos val="nextTo"/>
        <c:crossAx val="168026112"/>
        <c:crosses val="autoZero"/>
        <c:auto val="1"/>
        <c:lblAlgn val="ctr"/>
        <c:lblOffset val="100"/>
        <c:noMultiLvlLbl val="0"/>
      </c:catAx>
      <c:valAx>
        <c:axId val="168026112"/>
        <c:scaling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crossAx val="16802432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Сентябрь</c:v>
                </c:pt>
              </c:strCache>
            </c:strRef>
          </c:tx>
          <c:invertIfNegative val="0"/>
          <c:cat>
            <c:strRef>
              <c:f>Лист1!$A$2:$A$20</c:f>
              <c:strCache>
                <c:ptCount val="19"/>
                <c:pt idx="0">
                  <c:v>Антропов Гриша</c:v>
                </c:pt>
                <c:pt idx="1">
                  <c:v>Булдакова Василиса </c:v>
                </c:pt>
                <c:pt idx="2">
                  <c:v>Викторова Соня</c:v>
                </c:pt>
                <c:pt idx="3">
                  <c:v>Зайцева Полина</c:v>
                </c:pt>
                <c:pt idx="4">
                  <c:v>Золотова Катя</c:v>
                </c:pt>
                <c:pt idx="5">
                  <c:v>Зыков Миша</c:v>
                </c:pt>
                <c:pt idx="6">
                  <c:v>Катков Кирилл</c:v>
                </c:pt>
                <c:pt idx="7">
                  <c:v>Катков Никита</c:v>
                </c:pt>
                <c:pt idx="8">
                  <c:v>Крылова Ксюша</c:v>
                </c:pt>
                <c:pt idx="9">
                  <c:v>Куликов Марк</c:v>
                </c:pt>
                <c:pt idx="10">
                  <c:v>Ламанова Вика</c:v>
                </c:pt>
                <c:pt idx="11">
                  <c:v>Моторин Андрей</c:v>
                </c:pt>
                <c:pt idx="12">
                  <c:v>Першина Ксюша</c:v>
                </c:pt>
                <c:pt idx="13">
                  <c:v>Пономарева Василиса</c:v>
                </c:pt>
                <c:pt idx="14">
                  <c:v>Ратманов Рома</c:v>
                </c:pt>
                <c:pt idx="15">
                  <c:v>Уфимцев Мирослав</c:v>
                </c:pt>
                <c:pt idx="16">
                  <c:v>Усмонов Рустам</c:v>
                </c:pt>
                <c:pt idx="17">
                  <c:v>Шабалкин Владислав</c:v>
                </c:pt>
                <c:pt idx="18">
                  <c:v>Шарипзянов  Егор</c:v>
                </c:pt>
              </c:strCache>
            </c:strRef>
          </c:cat>
          <c:val>
            <c:numRef>
              <c:f>Лист1!$B$2:$B$20</c:f>
              <c:numCache>
                <c:formatCode>General</c:formatCode>
                <c:ptCount val="19"/>
                <c:pt idx="0" formatCode="0.0">
                  <c:v>2.2000000000000002</c:v>
                </c:pt>
                <c:pt idx="1">
                  <c:v>2</c:v>
                </c:pt>
                <c:pt idx="2">
                  <c:v>2</c:v>
                </c:pt>
                <c:pt idx="3">
                  <c:v>2.2000000000000002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2.2000000000000002</c:v>
                </c:pt>
                <c:pt idx="10">
                  <c:v>3</c:v>
                </c:pt>
                <c:pt idx="11">
                  <c:v>3</c:v>
                </c:pt>
                <c:pt idx="12">
                  <c:v>2.8</c:v>
                </c:pt>
                <c:pt idx="13" formatCode="0.0">
                  <c:v>2.8</c:v>
                </c:pt>
                <c:pt idx="14">
                  <c:v>3</c:v>
                </c:pt>
                <c:pt idx="15">
                  <c:v>2.2999999999999998</c:v>
                </c:pt>
                <c:pt idx="16">
                  <c:v>2.2000000000000002</c:v>
                </c:pt>
                <c:pt idx="17" formatCode="0.0">
                  <c:v>2.8</c:v>
                </c:pt>
                <c:pt idx="18">
                  <c:v>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Май</c:v>
                </c:pt>
              </c:strCache>
            </c:strRef>
          </c:tx>
          <c:invertIfNegative val="0"/>
          <c:cat>
            <c:strRef>
              <c:f>Лист1!$A$2:$A$20</c:f>
              <c:strCache>
                <c:ptCount val="19"/>
                <c:pt idx="0">
                  <c:v>Антропов Гриша</c:v>
                </c:pt>
                <c:pt idx="1">
                  <c:v>Булдакова Василиса </c:v>
                </c:pt>
                <c:pt idx="2">
                  <c:v>Викторова Соня</c:v>
                </c:pt>
                <c:pt idx="3">
                  <c:v>Зайцева Полина</c:v>
                </c:pt>
                <c:pt idx="4">
                  <c:v>Золотова Катя</c:v>
                </c:pt>
                <c:pt idx="5">
                  <c:v>Зыков Миша</c:v>
                </c:pt>
                <c:pt idx="6">
                  <c:v>Катков Кирилл</c:v>
                </c:pt>
                <c:pt idx="7">
                  <c:v>Катков Никита</c:v>
                </c:pt>
                <c:pt idx="8">
                  <c:v>Крылова Ксюша</c:v>
                </c:pt>
                <c:pt idx="9">
                  <c:v>Куликов Марк</c:v>
                </c:pt>
                <c:pt idx="10">
                  <c:v>Ламанова Вика</c:v>
                </c:pt>
                <c:pt idx="11">
                  <c:v>Моторин Андрей</c:v>
                </c:pt>
                <c:pt idx="12">
                  <c:v>Першина Ксюша</c:v>
                </c:pt>
                <c:pt idx="13">
                  <c:v>Пономарева Василиса</c:v>
                </c:pt>
                <c:pt idx="14">
                  <c:v>Ратманов Рома</c:v>
                </c:pt>
                <c:pt idx="15">
                  <c:v>Уфимцев Мирослав</c:v>
                </c:pt>
                <c:pt idx="16">
                  <c:v>Усмонов Рустам</c:v>
                </c:pt>
                <c:pt idx="17">
                  <c:v>Шабалкин Владислав</c:v>
                </c:pt>
                <c:pt idx="18">
                  <c:v>Шарипзянов  Егор</c:v>
                </c:pt>
              </c:strCache>
            </c:strRef>
          </c:cat>
          <c:val>
            <c:numRef>
              <c:f>Лист1!$C$2:$C$20</c:f>
              <c:numCache>
                <c:formatCode>General</c:formatCode>
                <c:ptCount val="19"/>
                <c:pt idx="0">
                  <c:v>4.2</c:v>
                </c:pt>
                <c:pt idx="1">
                  <c:v>3.5</c:v>
                </c:pt>
                <c:pt idx="2">
                  <c:v>4</c:v>
                </c:pt>
                <c:pt idx="3">
                  <c:v>4</c:v>
                </c:pt>
                <c:pt idx="4">
                  <c:v>4.7</c:v>
                </c:pt>
                <c:pt idx="5">
                  <c:v>4.7</c:v>
                </c:pt>
                <c:pt idx="6" formatCode="0.0">
                  <c:v>4.5</c:v>
                </c:pt>
                <c:pt idx="7">
                  <c:v>4.5</c:v>
                </c:pt>
                <c:pt idx="8">
                  <c:v>4.2</c:v>
                </c:pt>
                <c:pt idx="9">
                  <c:v>4</c:v>
                </c:pt>
                <c:pt idx="10">
                  <c:v>4.7</c:v>
                </c:pt>
                <c:pt idx="11">
                  <c:v>4.5</c:v>
                </c:pt>
                <c:pt idx="12">
                  <c:v>4</c:v>
                </c:pt>
                <c:pt idx="13">
                  <c:v>4.2</c:v>
                </c:pt>
                <c:pt idx="14">
                  <c:v>4.7</c:v>
                </c:pt>
                <c:pt idx="15">
                  <c:v>3.8</c:v>
                </c:pt>
                <c:pt idx="16">
                  <c:v>3.2</c:v>
                </c:pt>
                <c:pt idx="17">
                  <c:v>4</c:v>
                </c:pt>
                <c:pt idx="18">
                  <c:v>3.6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8143488"/>
        <c:axId val="168153472"/>
      </c:barChart>
      <c:catAx>
        <c:axId val="168143488"/>
        <c:scaling>
          <c:orientation val="minMax"/>
        </c:scaling>
        <c:delete val="0"/>
        <c:axPos val="b"/>
        <c:majorTickMark val="out"/>
        <c:minorTickMark val="none"/>
        <c:tickLblPos val="nextTo"/>
        <c:crossAx val="168153472"/>
        <c:crosses val="autoZero"/>
        <c:auto val="1"/>
        <c:lblAlgn val="ctr"/>
        <c:lblOffset val="100"/>
        <c:noMultiLvlLbl val="0"/>
      </c:catAx>
      <c:valAx>
        <c:axId val="168153472"/>
        <c:scaling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crossAx val="16814348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сентябрь</c:v>
                </c:pt>
              </c:strCache>
            </c:strRef>
          </c:tx>
          <c:invertIfNegative val="0"/>
          <c:cat>
            <c:strRef>
              <c:f>Лист1!$A$2:$A$7</c:f>
              <c:strCache>
                <c:ptCount val="5"/>
                <c:pt idx="0">
                  <c:v>Познавательное развитие</c:v>
                </c:pt>
                <c:pt idx="1">
                  <c:v>Речевое развитие</c:v>
                </c:pt>
                <c:pt idx="2">
                  <c:v>Соц-коммуник развитие</c:v>
                </c:pt>
                <c:pt idx="3">
                  <c:v>Художественно-эстет развитие</c:v>
                </c:pt>
                <c:pt idx="4">
                  <c:v>Физическое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3.4</c:v>
                </c:pt>
                <c:pt idx="1">
                  <c:v>2.7</c:v>
                </c:pt>
                <c:pt idx="2">
                  <c:v>2.9</c:v>
                </c:pt>
                <c:pt idx="3">
                  <c:v>2.5</c:v>
                </c:pt>
                <c:pt idx="4">
                  <c:v>2.8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май</c:v>
                </c:pt>
              </c:strCache>
            </c:strRef>
          </c:tx>
          <c:invertIfNegative val="0"/>
          <c:cat>
            <c:strRef>
              <c:f>Лист1!$A$2:$A$7</c:f>
              <c:strCache>
                <c:ptCount val="5"/>
                <c:pt idx="0">
                  <c:v>Познавательное развитие</c:v>
                </c:pt>
                <c:pt idx="1">
                  <c:v>Речевое развитие</c:v>
                </c:pt>
                <c:pt idx="2">
                  <c:v>Соц-коммуник развитие</c:v>
                </c:pt>
                <c:pt idx="3">
                  <c:v>Художественно-эстет развитие</c:v>
                </c:pt>
                <c:pt idx="4">
                  <c:v>Физическое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4.3</c:v>
                </c:pt>
                <c:pt idx="1">
                  <c:v>3.4</c:v>
                </c:pt>
                <c:pt idx="2">
                  <c:v>3.5</c:v>
                </c:pt>
                <c:pt idx="3">
                  <c:v>3.7</c:v>
                </c:pt>
                <c:pt idx="4">
                  <c:v>4.2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1448192"/>
        <c:axId val="157540736"/>
      </c:barChart>
      <c:catAx>
        <c:axId val="151448192"/>
        <c:scaling>
          <c:orientation val="minMax"/>
        </c:scaling>
        <c:delete val="0"/>
        <c:axPos val="b"/>
        <c:majorTickMark val="out"/>
        <c:minorTickMark val="none"/>
        <c:tickLblPos val="nextTo"/>
        <c:crossAx val="157540736"/>
        <c:crosses val="autoZero"/>
        <c:auto val="1"/>
        <c:lblAlgn val="ctr"/>
        <c:lblOffset val="100"/>
        <c:noMultiLvlLbl val="0"/>
      </c:catAx>
      <c:valAx>
        <c:axId val="1575407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5144819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1AB6-6386-4087-A006-F37CB9633D78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5F63-C56B-4102-8374-BFEFD71B89E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1AB6-6386-4087-A006-F37CB9633D78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5F63-C56B-4102-8374-BFEFD71B89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1AB6-6386-4087-A006-F37CB9633D78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5F63-C56B-4102-8374-BFEFD71B89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1AB6-6386-4087-A006-F37CB9633D78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5F63-C56B-4102-8374-BFEFD71B89E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1AB6-6386-4087-A006-F37CB9633D78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5F63-C56B-4102-8374-BFEFD71B89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1AB6-6386-4087-A006-F37CB9633D78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5F63-C56B-4102-8374-BFEFD71B89E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1AB6-6386-4087-A006-F37CB9633D78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5F63-C56B-4102-8374-BFEFD71B89E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1AB6-6386-4087-A006-F37CB9633D78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5F63-C56B-4102-8374-BFEFD71B89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1AB6-6386-4087-A006-F37CB9633D78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5F63-C56B-4102-8374-BFEFD71B89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1AB6-6386-4087-A006-F37CB9633D78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5F63-C56B-4102-8374-BFEFD71B89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1AB6-6386-4087-A006-F37CB9633D78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5F63-C56B-4102-8374-BFEFD71B89E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9CC1AB6-6386-4087-A006-F37CB9633D78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7475F63-C56B-4102-8374-BFEFD71B89E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0"/>
            <a:ext cx="74523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Муниципальное автономное дошкольное образовательное учреждение «Детский сад № 40»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5576" y="2492896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Отчет по диагностике во второй младшей  группе</a:t>
            </a:r>
          </a:p>
          <a:p>
            <a:pPr algn="ctr"/>
            <a:r>
              <a:rPr lang="ru-RU" dirty="0"/>
              <a:t>з</a:t>
            </a:r>
            <a:r>
              <a:rPr lang="ru-RU" dirty="0" smtClean="0"/>
              <a:t>а 2022-2023гг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851920" y="3501008"/>
            <a:ext cx="50497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Воспитатели: Казанцева Ирина Викторовна</a:t>
            </a:r>
          </a:p>
          <a:p>
            <a:r>
              <a:rPr lang="ru-RU" dirty="0" smtClean="0"/>
              <a:t>                      Дроздова Анастасия Сергеевна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629999" y="6309320"/>
            <a:ext cx="21355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г. Верхняя Пышма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3297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980728"/>
            <a:ext cx="87849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Воспитание и обучение детей проводится по основной образовательной программе дошкольного образования, «ДЕТСТВО» 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340" y="1772816"/>
            <a:ext cx="86409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 работы является создание благоприятных условий для полноценного проживания ребенком дошкольного детства, формирование основ базовой культуры личности, развитие физических и психических качеств в соответствии с возрастными особенностями</a:t>
            </a:r>
          </a:p>
          <a:p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проведения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мониторинга : наблюдение; проблемная (диагностическая ситуация); беседа; игра.</a:t>
            </a:r>
          </a:p>
          <a:p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проведения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индивидуальная; подгрупповая; групповая.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4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691228"/>
            <a:ext cx="81369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По результатам мониторинга видно, что программный материал образовательной области усвоен детьми на высоком уровне. К концу учебного года дети стали проявлять интерес к общению со сверстниками, в играх </a:t>
            </a:r>
            <a:r>
              <a:rPr lang="ru-RU" dirty="0"/>
              <a:t>принимают игровые правила и действуют в соответствии с ними. Охотно вступают в ролевой диалог с воспитателем и сверстниками,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61227" y="215048"/>
            <a:ext cx="59196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 – коммуникативное развитие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718028"/>
              </p:ext>
            </p:extLst>
          </p:nvPr>
        </p:nvGraphicFramePr>
        <p:xfrm>
          <a:off x="683568" y="2057400"/>
          <a:ext cx="8280920" cy="36038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79512" y="5842337"/>
            <a:ext cx="889247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Необходимо продолжать уделять внимание обогащению сюжетных игр, умению вести ролевые диалоги, принимать игровые задачи, общаться со взрослыми и сверстниками.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2207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9792" y="188640"/>
            <a:ext cx="37722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626938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Дети проявляют активный интерес к рассматриванию картинок, иллюстраций из детских книг, проявляют интерес к окружающему миру, обследованию незнакомых предметов, их свойств; умеют группировать предметы по цвету, форме; различают животных.</a:t>
            </a:r>
            <a:endParaRPr lang="ru-RU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560842726"/>
              </p:ext>
            </p:extLst>
          </p:nvPr>
        </p:nvGraphicFramePr>
        <p:xfrm>
          <a:off x="179513" y="1827268"/>
          <a:ext cx="8712968" cy="3185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79512" y="5157192"/>
            <a:ext cx="84969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Необходимо продолжать работу по формированию целостной картины мира, по закреплению материала времен года и частей суток. Закреплять ориентацию детей в пространстве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225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15816" y="116632"/>
            <a:ext cx="25961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2830" y="578297"/>
            <a:ext cx="90730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Результаты  большинства детей в пределах возрастной нормы развития, отмечается положительная динамика. Дети с удовольствием рассматривают сюжетные картинки и кратко рассказывают об увиденном; отвечают на вопросы воспитателя, касающиеся ближайшего окружения, используя простые предложения.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29816" y="5229200"/>
            <a:ext cx="81906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Необходимо в течение учебного года с детьми, имеющими уровень ниже среднего продолжать индивидуальные занятия по речевым заданиям</a:t>
            </a:r>
            <a:r>
              <a:rPr lang="ru-RU" dirty="0" smtClean="0"/>
              <a:t>,</a:t>
            </a:r>
            <a:r>
              <a:rPr lang="ru-RU" dirty="0"/>
              <a:t> заучивание стихов коллективно и индивидуально; проводить беседы и консультации с родителями по данному разделу.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956376" y="2852936"/>
            <a:ext cx="82550" cy="7200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492896"/>
            <a:ext cx="82550" cy="8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097197" y="2390691"/>
            <a:ext cx="7232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/>
              <a:t>сентябрь</a:t>
            </a:r>
            <a:endParaRPr lang="ru-RU" sz="1000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4085248354"/>
              </p:ext>
            </p:extLst>
          </p:nvPr>
        </p:nvGraphicFramePr>
        <p:xfrm>
          <a:off x="629816" y="2057400"/>
          <a:ext cx="7182544" cy="2739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138026" y="2765829"/>
            <a:ext cx="4122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/>
              <a:t>май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250634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6077" y="38515"/>
            <a:ext cx="62824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Художественно – эстетическое развитие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61342" y="499772"/>
            <a:ext cx="924185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u="sng" dirty="0" smtClean="0"/>
              <a:t>Конструирование: </a:t>
            </a:r>
            <a:r>
              <a:rPr lang="ru-RU" sz="1600" dirty="0" smtClean="0"/>
              <a:t>дети к концу учебного года умеют различать детали конструктора, строить по образцу, по собственному замыслу</a:t>
            </a:r>
          </a:p>
          <a:p>
            <a:r>
              <a:rPr lang="ru-RU" sz="1600" u="sng" dirty="0"/>
              <a:t>Рисование: </a:t>
            </a:r>
            <a:r>
              <a:rPr lang="ru-RU" sz="1600" dirty="0"/>
              <a:t>дети могут правильно держать карандаш и кисть, создавать простейшие изображения красками, различают основные цвета. </a:t>
            </a:r>
            <a:endParaRPr lang="ru-RU" sz="1600" dirty="0" smtClean="0"/>
          </a:p>
          <a:p>
            <a:r>
              <a:rPr lang="ru-RU" sz="1600" u="sng" dirty="0"/>
              <a:t>Лепка: </a:t>
            </a:r>
            <a:r>
              <a:rPr lang="ru-RU" sz="1600" dirty="0"/>
              <a:t>дети умеют отделять от большого куска пластилина небольшие кусочки, умеют раскатывать комочки круговыми движениями </a:t>
            </a:r>
            <a:r>
              <a:rPr lang="ru-RU" sz="1600" dirty="0" smtClean="0"/>
              <a:t>ладоней</a:t>
            </a:r>
            <a:endParaRPr lang="ru-RU" sz="1600" dirty="0"/>
          </a:p>
          <a:p>
            <a:r>
              <a:rPr lang="ru-RU" sz="1600" u="sng" dirty="0"/>
              <a:t>Аппликация: </a:t>
            </a:r>
            <a:r>
              <a:rPr lang="ru-RU" sz="1600" dirty="0"/>
              <a:t>умеют раскладывать на листе изображения из 2-3 элементов и аккуратно наклеивать их. </a:t>
            </a:r>
          </a:p>
          <a:p>
            <a:r>
              <a:rPr lang="ru-RU" sz="1600" u="sng" dirty="0"/>
              <a:t>Музыка: </a:t>
            </a:r>
            <a:r>
              <a:rPr lang="ru-RU" sz="1600" dirty="0"/>
              <a:t>с интересом слушают музыкальные произведения до конца, проявляют интерес к песням; стремятся двигаться под </a:t>
            </a:r>
            <a:r>
              <a:rPr lang="ru-RU" sz="1600" dirty="0" smtClean="0"/>
              <a:t>музыку</a:t>
            </a:r>
            <a:endParaRPr lang="ru-RU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540243814"/>
              </p:ext>
            </p:extLst>
          </p:nvPr>
        </p:nvGraphicFramePr>
        <p:xfrm>
          <a:off x="1187624" y="2969649"/>
          <a:ext cx="7536403" cy="32420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79512" y="6211669"/>
            <a:ext cx="87849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Необходимо продолжать совершенствовать технику рисования, лепки, аппликации, развивать творческие способности воспитанников.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628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-282317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Физическое развитие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1256" y="548680"/>
            <a:ext cx="89827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Физическое  развитие детей в пределах возрастной нормы, отмечается положительная динамика. Расширились представления детей о подвижных играх с правилами, умеют ходить и бегать, сохраняя равновесие в разных направлениях по указанию взрослого; научились лазать и ходить по гимнастической скамейке; умеют прыгать на месте и с продвижением вперед. </a:t>
            </a:r>
            <a:endParaRPr lang="ru-RU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223188357"/>
              </p:ext>
            </p:extLst>
          </p:nvPr>
        </p:nvGraphicFramePr>
        <p:xfrm>
          <a:off x="899592" y="1916832"/>
          <a:ext cx="7992888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61256" y="5412519"/>
            <a:ext cx="89827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Необходимо продолжать работу по обучению детей строевым упражнениям (ходить в колонну по одному, парами). Проводить подвижные и малоподвижные игры на ориентировку в пространстве, определения своего местоположения в пространстве.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243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27456"/>
            <a:ext cx="9144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Выводы: </a:t>
            </a:r>
          </a:p>
          <a:p>
            <a:r>
              <a:rPr lang="ru-RU" dirty="0" smtClean="0"/>
              <a:t>       Итоговые результаты мониторинга свидетельствуют о достаточном уровне освоения образовательной программы. </a:t>
            </a:r>
          </a:p>
          <a:p>
            <a:r>
              <a:rPr lang="ru-RU" dirty="0" smtClean="0"/>
              <a:t>       Полученные результаты говорят о стабильности в усвоении программы ДОУ детьми по всем разделам.</a:t>
            </a:r>
          </a:p>
          <a:p>
            <a:r>
              <a:rPr lang="ru-RU" dirty="0" smtClean="0"/>
              <a:t>       Из результатов мониторинга определяются следующие направления работы, требующие углубленной работы на следующий учебный год:</a:t>
            </a:r>
          </a:p>
          <a:p>
            <a:r>
              <a:rPr lang="ru-RU" dirty="0" smtClean="0"/>
              <a:t>- физическое развитие;</a:t>
            </a:r>
          </a:p>
          <a:p>
            <a:r>
              <a:rPr lang="ru-RU" dirty="0" smtClean="0"/>
              <a:t>- речевое развитие;</a:t>
            </a:r>
          </a:p>
          <a:p>
            <a:r>
              <a:rPr lang="ru-RU" dirty="0" smtClean="0"/>
              <a:t>- познавательное развитие;</a:t>
            </a:r>
          </a:p>
          <a:p>
            <a:r>
              <a:rPr lang="ru-RU" dirty="0" smtClean="0"/>
              <a:t>- социально-коммуникативное развитие;</a:t>
            </a:r>
          </a:p>
          <a:p>
            <a:r>
              <a:rPr lang="ru-RU" dirty="0" smtClean="0"/>
              <a:t>- художественно-эстетическое развитие.</a:t>
            </a:r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0347231"/>
              </p:ext>
            </p:extLst>
          </p:nvPr>
        </p:nvGraphicFramePr>
        <p:xfrm>
          <a:off x="1610036" y="3356992"/>
          <a:ext cx="6138936" cy="3501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38422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270" y="332656"/>
            <a:ext cx="878497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Планируемая работа по совершенствованию и корректированию образовательной работы с детьми в течение учебного года:</a:t>
            </a:r>
          </a:p>
          <a:p>
            <a:r>
              <a:rPr lang="ru-RU" dirty="0"/>
              <a:t>1 Продолжать работу, направленную на улучшение посещаемости детей (укрепление здоровья детей, закаливающие мероприятия и т.д.).</a:t>
            </a:r>
          </a:p>
          <a:p>
            <a:r>
              <a:rPr lang="ru-RU" dirty="0"/>
              <a:t>2 Следует продолжать работу по освоению и реализации современных педагогических технологий, направленных на развитие детей.</a:t>
            </a:r>
          </a:p>
          <a:p>
            <a:r>
              <a:rPr lang="ru-RU" dirty="0"/>
              <a:t>3 Необходимо продолжать работу с родителями.</a:t>
            </a:r>
          </a:p>
          <a:p>
            <a:r>
              <a:rPr lang="ru-RU" dirty="0"/>
              <a:t>4 Продолжать самообразование.</a:t>
            </a:r>
          </a:p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06174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1418</TotalTime>
  <Words>647</Words>
  <Application>Microsoft Office PowerPoint</Application>
  <PresentationFormat>Экран (4:3)</PresentationFormat>
  <Paragraphs>47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</dc:creator>
  <cp:lastModifiedBy>Анастасия</cp:lastModifiedBy>
  <cp:revision>6</cp:revision>
  <dcterms:created xsi:type="dcterms:W3CDTF">2023-05-30T17:36:09Z</dcterms:created>
  <dcterms:modified xsi:type="dcterms:W3CDTF">2023-06-01T07:44:05Z</dcterms:modified>
</cp:coreProperties>
</file>